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  <p:sldMasterId id="2147483907" r:id="rId2"/>
  </p:sldMasterIdLst>
  <p:sldIdLst>
    <p:sldId id="312" r:id="rId3"/>
    <p:sldId id="313" r:id="rId4"/>
    <p:sldId id="314" r:id="rId5"/>
    <p:sldId id="315" r:id="rId6"/>
    <p:sldId id="321" r:id="rId7"/>
    <p:sldId id="323" r:id="rId8"/>
    <p:sldId id="331" r:id="rId9"/>
    <p:sldId id="330" r:id="rId10"/>
    <p:sldId id="332" r:id="rId11"/>
    <p:sldId id="317" r:id="rId12"/>
    <p:sldId id="318" r:id="rId13"/>
    <p:sldId id="319" r:id="rId14"/>
    <p:sldId id="320" r:id="rId15"/>
    <p:sldId id="32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4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99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97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236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9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658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670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862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591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11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0909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72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745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238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718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42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02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2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3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96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29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91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47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09E3F3F-F9E4-4E70-A85D-C2AD52AA935C}" type="datetimeFigureOut">
              <a:rPr lang="cs-CZ" smtClean="0"/>
              <a:t>27. 11. 2019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6CED410-961F-4136-8FDA-44614BF3D25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00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tif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hlinecko.cz/_uploads/content/438/2.pdf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tif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tiff"/><Relationship Id="rId5" Type="http://schemas.openxmlformats.org/officeDocument/2006/relationships/image" Target="../media/image4.tiff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hyperlink" Target="http://www.mashlinecko.cz/__2019/vyzvy-opzp-6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659067" y="1906815"/>
            <a:ext cx="10528594" cy="21251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cs-CZ" sz="6600" dirty="0" smtClean="0"/>
              <a:t>Realizace sídelní zeleně</a:t>
            </a:r>
            <a:endParaRPr lang="cs-CZ" sz="66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28317" y="1371599"/>
            <a:ext cx="4590094" cy="7281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cs-CZ" sz="4400" dirty="0" smtClean="0"/>
              <a:t>6. </a:t>
            </a:r>
            <a:r>
              <a:rPr lang="cs-CZ" sz="4400" dirty="0" smtClean="0"/>
              <a:t>Výzva OPŽP</a:t>
            </a:r>
            <a:endParaRPr lang="cs-CZ" sz="4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31" y="235382"/>
            <a:ext cx="6891867" cy="113621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029" y="5528655"/>
            <a:ext cx="1591818" cy="86896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95" y="5388922"/>
            <a:ext cx="3673929" cy="1148431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9" t="8540" r="7896" b="12684"/>
          <a:stretch/>
        </p:blipFill>
        <p:spPr>
          <a:xfrm>
            <a:off x="5159840" y="4312974"/>
            <a:ext cx="1527048" cy="144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7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Způsob hodnocení žádostí o podporu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3232" y="1773936"/>
            <a:ext cx="10716768" cy="4645152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Kontrola </a:t>
            </a:r>
            <a:r>
              <a:rPr lang="cs-CZ" sz="3200" dirty="0"/>
              <a:t>přijatelnosti a formálních </a:t>
            </a:r>
            <a:r>
              <a:rPr lang="cs-CZ" sz="3200" dirty="0" smtClean="0"/>
              <a:t>náležitostí - Kancelář MAS</a:t>
            </a:r>
            <a:endParaRPr lang="cs-CZ" sz="3200" dirty="0"/>
          </a:p>
          <a:p>
            <a:r>
              <a:rPr lang="cs-CZ" sz="3200" dirty="0"/>
              <a:t>V</a:t>
            </a:r>
            <a:r>
              <a:rPr lang="cs-CZ" sz="3200" dirty="0" smtClean="0"/>
              <a:t>ěcné hodnocení - Výběrová </a:t>
            </a:r>
            <a:r>
              <a:rPr lang="cs-CZ" sz="3200" dirty="0"/>
              <a:t>komise MAS </a:t>
            </a:r>
          </a:p>
          <a:p>
            <a:pPr lvl="1"/>
            <a:r>
              <a:rPr lang="cs-CZ" sz="3000" dirty="0" smtClean="0"/>
              <a:t>Projekt </a:t>
            </a:r>
            <a:r>
              <a:rPr lang="cs-CZ" sz="3000" dirty="0"/>
              <a:t>musí </a:t>
            </a:r>
            <a:r>
              <a:rPr lang="cs-CZ" sz="3000" dirty="0" smtClean="0"/>
              <a:t>ve věcném hodnocení získat </a:t>
            </a:r>
            <a:r>
              <a:rPr lang="cs-CZ" sz="3000" dirty="0"/>
              <a:t>min. 50 </a:t>
            </a:r>
            <a:r>
              <a:rPr lang="cs-CZ" sz="3000" dirty="0" smtClean="0"/>
              <a:t>bodů ze </a:t>
            </a:r>
            <a:r>
              <a:rPr lang="cs-CZ" sz="3000" dirty="0"/>
              <a:t>100 </a:t>
            </a:r>
            <a:r>
              <a:rPr lang="cs-CZ" sz="3000" dirty="0" smtClean="0"/>
              <a:t>bodů</a:t>
            </a:r>
          </a:p>
          <a:p>
            <a:r>
              <a:rPr lang="cs-CZ" sz="3200" dirty="0" smtClean="0"/>
              <a:t>Schválení hodnocení - Představenstvo MAS</a:t>
            </a:r>
          </a:p>
          <a:p>
            <a:r>
              <a:rPr lang="cs-CZ" sz="3200" dirty="0" smtClean="0"/>
              <a:t>Závěrečné ověření způsobilosti – ŘO MŽP</a:t>
            </a:r>
          </a:p>
          <a:p>
            <a:endParaRPr lang="cs-CZ" sz="3200" dirty="0"/>
          </a:p>
          <a:p>
            <a:r>
              <a:rPr lang="cs-CZ" sz="3200" b="1" dirty="0" smtClean="0"/>
              <a:t>Detailní </a:t>
            </a:r>
            <a:r>
              <a:rPr lang="cs-CZ" sz="3200" b="1" dirty="0"/>
              <a:t>popis způsobu hodnocení projektů </a:t>
            </a:r>
            <a:r>
              <a:rPr lang="cs-CZ" sz="3200" b="1" dirty="0" smtClean="0"/>
              <a:t>– Interní postupy pro administraci žádosti OPŽP (příloha výzvy)</a:t>
            </a:r>
            <a:endParaRPr lang="cs-CZ" sz="3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98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hodnocení žádosti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800" dirty="0">
                <a:hlinkClick r:id="rId2"/>
              </a:rPr>
              <a:t>http://www.mashlinecko.cz/_</a:t>
            </a:r>
            <a:r>
              <a:rPr lang="cs-CZ" sz="2800" dirty="0" smtClean="0">
                <a:hlinkClick r:id="rId2"/>
              </a:rPr>
              <a:t>uploads/content/438/2.pdf</a:t>
            </a:r>
            <a:endParaRPr lang="cs-CZ" sz="2800" dirty="0" smtClean="0"/>
          </a:p>
          <a:p>
            <a:pPr marL="4572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433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714500"/>
            <a:ext cx="9872871" cy="4686300"/>
          </a:xfrm>
        </p:spPr>
        <p:txBody>
          <a:bodyPr>
            <a:noAutofit/>
          </a:bodyPr>
          <a:lstStyle/>
          <a:p>
            <a:pPr lvl="0"/>
            <a:r>
              <a:rPr lang="cs-CZ" sz="3000" b="1" dirty="0"/>
              <a:t>Záměry a zpracování žádosti </a:t>
            </a:r>
            <a:r>
              <a:rPr lang="cs-CZ" sz="3000" b="1" dirty="0" smtClean="0"/>
              <a:t>konzultujte</a:t>
            </a:r>
            <a:endParaRPr lang="cs-CZ" sz="3000" b="1" dirty="0"/>
          </a:p>
          <a:p>
            <a:pPr lvl="0"/>
            <a:r>
              <a:rPr lang="cs-CZ" sz="3000" dirty="0" smtClean="0"/>
              <a:t>Důkladné zpracování biologického posouzení (jaro a léto) a projektové dokumentace</a:t>
            </a:r>
          </a:p>
          <a:p>
            <a:r>
              <a:rPr lang="cs-CZ" sz="3000" b="1" dirty="0" smtClean="0"/>
              <a:t>Doložení všech příloh </a:t>
            </a:r>
            <a:r>
              <a:rPr lang="cs-CZ" sz="3000" dirty="0" smtClean="0"/>
              <a:t>stanovených </a:t>
            </a:r>
            <a:r>
              <a:rPr lang="pl-PL" sz="3000" dirty="0" smtClean="0"/>
              <a:t>Pravidly </a:t>
            </a:r>
            <a:r>
              <a:rPr lang="pl-PL" sz="3000" dirty="0"/>
              <a:t>pro žadatele a příjemce podpory z OPŽP 2014 –2020, verze </a:t>
            </a:r>
            <a:r>
              <a:rPr lang="pl-PL" sz="3000" dirty="0" smtClean="0"/>
              <a:t>20 – strana 219</a:t>
            </a:r>
          </a:p>
          <a:p>
            <a:pPr lvl="0"/>
            <a:r>
              <a:rPr lang="cs-CZ" sz="3000" dirty="0" smtClean="0"/>
              <a:t>Možné uplatnit náklady na projektovou dokumentaci, podkladové studie, autorský dozor, zpracování žádosti, výběrové řízení a publicitu projektu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33300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30829"/>
            <a:ext cx="10101471" cy="4571999"/>
          </a:xfrm>
        </p:spPr>
        <p:txBody>
          <a:bodyPr>
            <a:normAutofit/>
          </a:bodyPr>
          <a:lstStyle/>
          <a:p>
            <a:pPr lvl="0"/>
            <a:r>
              <a:rPr lang="cs-CZ" sz="2800" dirty="0"/>
              <a:t>Žádosti o podporu finalizovat a podat v MS2014+ dříve než poslední den před ukončením příjmu žádostí ve výzvě</a:t>
            </a:r>
            <a:endParaRPr lang="cs-CZ" sz="2800" dirty="0" smtClean="0"/>
          </a:p>
          <a:p>
            <a:pPr lvl="0"/>
            <a:r>
              <a:rPr lang="cs-CZ" sz="2800" dirty="0" smtClean="0"/>
              <a:t>Při zpracování projektu vycházet z výzvy i jejích příloh (náklady obvyklých opatření, metodiky, standardy)</a:t>
            </a:r>
          </a:p>
          <a:p>
            <a:pPr lvl="0"/>
            <a:r>
              <a:rPr lang="cs-CZ" sz="2800" dirty="0" smtClean="0"/>
              <a:t>Nutnost </a:t>
            </a:r>
            <a:r>
              <a:rPr lang="cs-CZ" sz="2800" dirty="0"/>
              <a:t>souladu údajů uváděných v žádosti o podporu v MS2014+ a v povinných přílohách k žádosti.</a:t>
            </a:r>
          </a:p>
          <a:p>
            <a:pPr lvl="0"/>
            <a:r>
              <a:rPr lang="cs-CZ" sz="2800" dirty="0" smtClean="0"/>
              <a:t>Hodnoty </a:t>
            </a:r>
            <a:r>
              <a:rPr lang="cs-CZ" sz="2800" dirty="0"/>
              <a:t>indikátorů musí odpovídat postupům stanoveným v metodických listech indikátorů, které jsou přílohou specifických pravidel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1275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2330"/>
            <a:ext cx="4867400" cy="152149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9980" y="904834"/>
            <a:ext cx="9966960" cy="2856047"/>
          </a:xfrm>
        </p:spPr>
        <p:txBody>
          <a:bodyPr>
            <a:normAutofit/>
          </a:bodyPr>
          <a:lstStyle/>
          <a:p>
            <a:r>
              <a:rPr lang="cs-CZ" sz="5600" dirty="0" smtClean="0"/>
              <a:t>Děkuji za pozornost!</a:t>
            </a:r>
            <a:endParaRPr lang="cs-CZ" sz="5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56"/>
          <a:stretch/>
        </p:blipFill>
        <p:spPr>
          <a:xfrm>
            <a:off x="1709530" y="5287378"/>
            <a:ext cx="9204452" cy="128597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0479" y="514351"/>
            <a:ext cx="1591818" cy="86896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9" t="8540" r="7896" b="12684"/>
          <a:stretch/>
        </p:blipFill>
        <p:spPr>
          <a:xfrm>
            <a:off x="5096000" y="3790460"/>
            <a:ext cx="1527048" cy="1447322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9" t="2777" r="9069" b="7621"/>
          <a:stretch/>
        </p:blipFill>
        <p:spPr>
          <a:xfrm>
            <a:off x="1913362" y="3855105"/>
            <a:ext cx="1497876" cy="1530157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3" t="6491" r="8587" b="7296"/>
          <a:stretch/>
        </p:blipFill>
        <p:spPr>
          <a:xfrm>
            <a:off x="8088687" y="3820038"/>
            <a:ext cx="1355911" cy="141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0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131277"/>
          </a:xfrm>
        </p:spPr>
        <p:txBody>
          <a:bodyPr/>
          <a:lstStyle/>
          <a:p>
            <a:r>
              <a:rPr lang="cs-CZ" b="1" dirty="0" smtClean="0"/>
              <a:t>Výzva Realizace sídelní zeleně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871" y="1534887"/>
            <a:ext cx="11168743" cy="497142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Projekty je možné podávat od </a:t>
            </a:r>
            <a:r>
              <a:rPr lang="cs-CZ" sz="2800" dirty="0" smtClean="0"/>
              <a:t>21. 11. </a:t>
            </a:r>
            <a:r>
              <a:rPr lang="cs-CZ" sz="2800" dirty="0" smtClean="0"/>
              <a:t>2019 do </a:t>
            </a:r>
            <a:r>
              <a:rPr lang="cs-CZ" sz="2800" dirty="0" smtClean="0"/>
              <a:t>6</a:t>
            </a:r>
            <a:r>
              <a:rPr lang="cs-CZ" sz="2800" b="1" dirty="0" smtClean="0"/>
              <a:t>. 1. 2020 </a:t>
            </a:r>
            <a:r>
              <a:rPr lang="cs-CZ" sz="2800" b="1" dirty="0" smtClean="0"/>
              <a:t>15:00 </a:t>
            </a:r>
            <a:r>
              <a:rPr lang="cs-CZ" sz="2800" dirty="0" smtClean="0"/>
              <a:t>hodin</a:t>
            </a:r>
          </a:p>
          <a:p>
            <a:r>
              <a:rPr lang="cs-CZ" sz="2800" dirty="0" smtClean="0"/>
              <a:t>Financování ex-post</a:t>
            </a:r>
          </a:p>
          <a:p>
            <a:r>
              <a:rPr lang="cs-CZ" sz="2800" dirty="0" smtClean="0"/>
              <a:t>Projekty je nutné realizovat nejpozději do </a:t>
            </a:r>
            <a:r>
              <a:rPr lang="cs-CZ" sz="2800" b="1" dirty="0" smtClean="0"/>
              <a:t>31. 12. </a:t>
            </a:r>
            <a:r>
              <a:rPr lang="cs-CZ" sz="2800" b="1" dirty="0" smtClean="0"/>
              <a:t>2023</a:t>
            </a:r>
            <a:endParaRPr lang="cs-CZ" sz="2800" b="1" dirty="0" smtClean="0"/>
          </a:p>
          <a:p>
            <a:r>
              <a:rPr lang="pl-PL" sz="2800" dirty="0"/>
              <a:t>Pravidla pro žadatele a příjemce podpory z OPŽP 2014 –2020, </a:t>
            </a:r>
            <a:r>
              <a:rPr lang="pl-PL" sz="2800" b="1" dirty="0"/>
              <a:t>verze </a:t>
            </a:r>
            <a:r>
              <a:rPr lang="pl-PL" sz="2800" b="1" dirty="0" smtClean="0"/>
              <a:t>23</a:t>
            </a:r>
            <a:endParaRPr lang="pl-PL" sz="2800" b="1" dirty="0" smtClean="0"/>
          </a:p>
          <a:p>
            <a:r>
              <a:rPr lang="cs-CZ" sz="2800" dirty="0"/>
              <a:t>Dokumenty k výzvě na webu MAS: </a:t>
            </a:r>
            <a:r>
              <a:rPr lang="cs-CZ" sz="2800" dirty="0">
                <a:hlinkClick r:id="rId2"/>
              </a:rPr>
              <a:t>http://www.mashlinecko.cz/__</a:t>
            </a:r>
            <a:r>
              <a:rPr lang="cs-CZ" sz="2800" dirty="0" smtClean="0">
                <a:hlinkClick r:id="rId2"/>
              </a:rPr>
              <a:t>2019/vyzvy-opzp-6</a:t>
            </a:r>
            <a:endParaRPr lang="cs-CZ" sz="2800" dirty="0" smtClean="0"/>
          </a:p>
          <a:p>
            <a:r>
              <a:rPr lang="cs-CZ" sz="2800" dirty="0" smtClean="0"/>
              <a:t>Žádosti </a:t>
            </a:r>
            <a:r>
              <a:rPr lang="cs-CZ" sz="2800" dirty="0"/>
              <a:t>budou podávány přes IS KP </a:t>
            </a:r>
            <a:r>
              <a:rPr lang="cs-CZ" sz="2800" dirty="0">
                <a:hlinkClick r:id="rId3"/>
              </a:rPr>
              <a:t>https://</a:t>
            </a:r>
            <a:r>
              <a:rPr lang="cs-CZ" sz="2800" dirty="0" smtClean="0">
                <a:hlinkClick r:id="rId3"/>
              </a:rPr>
              <a:t>mseu.mssf.cz</a:t>
            </a:r>
            <a:r>
              <a:rPr lang="cs-CZ" sz="2800" dirty="0" smtClean="0"/>
              <a:t> </a:t>
            </a:r>
            <a:endParaRPr lang="cs-CZ" sz="2800" dirty="0"/>
          </a:p>
          <a:p>
            <a:r>
              <a:rPr lang="cs-CZ" sz="2800" dirty="0"/>
              <a:t>Nutný </a:t>
            </a:r>
            <a:r>
              <a:rPr lang="cs-CZ" sz="2800" b="1" dirty="0"/>
              <a:t>elektronický podpis a datová </a:t>
            </a:r>
            <a:r>
              <a:rPr lang="cs-CZ" sz="2800" b="1" dirty="0" smtClean="0"/>
              <a:t>schránka</a:t>
            </a:r>
            <a:endParaRPr lang="cs-CZ" sz="26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04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08888"/>
          </a:xfrm>
        </p:spPr>
        <p:txBody>
          <a:bodyPr/>
          <a:lstStyle/>
          <a:p>
            <a:r>
              <a:rPr lang="cs-CZ" b="1" dirty="0"/>
              <a:t>Výzva Realizace sídelní zeleně</a:t>
            </a:r>
            <a:r>
              <a:rPr lang="cs-CZ" dirty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5256" y="1618488"/>
            <a:ext cx="10110615" cy="4477512"/>
          </a:xfrm>
        </p:spPr>
        <p:txBody>
          <a:bodyPr>
            <a:normAutofit/>
          </a:bodyPr>
          <a:lstStyle/>
          <a:p>
            <a:r>
              <a:rPr lang="cs-CZ" sz="3200" b="1" dirty="0"/>
              <a:t>Oprávnění žadatelé </a:t>
            </a:r>
            <a:r>
              <a:rPr lang="cs-CZ" sz="3200" dirty="0"/>
              <a:t>(obce, veřejnoprávní instituce, příspěvkové organizace, nestátní neziskové organizace (obecně prospěšné společnosti, nadace, nadační fondy, ústavy, spolky), církve a náboženské společnosti a jejich svazy, podnikatelské subjekty, obchodní společnosti a družstva, fyzické osoby podnikající i nepodnikající </a:t>
            </a:r>
            <a:r>
              <a:rPr lang="cs-CZ" sz="3200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60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54024"/>
          </a:xfrm>
        </p:spPr>
        <p:txBody>
          <a:bodyPr/>
          <a:lstStyle/>
          <a:p>
            <a:r>
              <a:rPr lang="cs-CZ" b="1" dirty="0" smtClean="0"/>
              <a:t>Výzva Realizace sídelní zeleně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563625"/>
            <a:ext cx="9872871" cy="4532376"/>
          </a:xfrm>
        </p:spPr>
        <p:txBody>
          <a:bodyPr>
            <a:normAutofit/>
          </a:bodyPr>
          <a:lstStyle/>
          <a:p>
            <a:r>
              <a:rPr lang="cs-CZ" sz="3000" dirty="0" smtClean="0"/>
              <a:t>Dotace </a:t>
            </a:r>
            <a:r>
              <a:rPr lang="cs-CZ" sz="3000" b="1" dirty="0" smtClean="0"/>
              <a:t>60 %</a:t>
            </a:r>
            <a:r>
              <a:rPr lang="cs-CZ" sz="3000" dirty="0" smtClean="0"/>
              <a:t> celkových způsobilých výdajů</a:t>
            </a:r>
            <a:endParaRPr lang="cs-CZ" sz="3000" dirty="0"/>
          </a:p>
          <a:p>
            <a:r>
              <a:rPr lang="cs-CZ" sz="3000" dirty="0" smtClean="0"/>
              <a:t>Alokace </a:t>
            </a:r>
            <a:r>
              <a:rPr lang="cs-CZ" sz="3000" dirty="0"/>
              <a:t>výzvy (</a:t>
            </a:r>
            <a:r>
              <a:rPr lang="cs-CZ" sz="3000" dirty="0" smtClean="0"/>
              <a:t>dotace EU) </a:t>
            </a:r>
            <a:r>
              <a:rPr lang="cs-CZ" sz="3000" dirty="0"/>
              <a:t>– </a:t>
            </a:r>
            <a:r>
              <a:rPr lang="cs-CZ" sz="3000" b="1" dirty="0" smtClean="0"/>
              <a:t>8 600 000 </a:t>
            </a:r>
            <a:r>
              <a:rPr lang="cs-CZ" sz="3000" dirty="0"/>
              <a:t>Kč</a:t>
            </a:r>
          </a:p>
          <a:p>
            <a:r>
              <a:rPr lang="cs-CZ" sz="3000" dirty="0"/>
              <a:t>Minimální výše celkových způsobilých výdajů – </a:t>
            </a:r>
            <a:r>
              <a:rPr lang="cs-CZ" sz="3000" b="1" dirty="0" smtClean="0"/>
              <a:t>100 </a:t>
            </a:r>
            <a:r>
              <a:rPr lang="cs-CZ" sz="3000" b="1" dirty="0"/>
              <a:t>000 </a:t>
            </a:r>
            <a:r>
              <a:rPr lang="cs-CZ" sz="3000" dirty="0"/>
              <a:t>Kč</a:t>
            </a:r>
          </a:p>
          <a:p>
            <a:r>
              <a:rPr lang="cs-CZ" sz="3000" dirty="0"/>
              <a:t>Maximální výše celkových způsobilých výdajů – </a:t>
            </a:r>
            <a:r>
              <a:rPr lang="cs-CZ" sz="3000" b="1" dirty="0" smtClean="0"/>
              <a:t>2 000 </a:t>
            </a:r>
            <a:r>
              <a:rPr lang="cs-CZ" sz="3000" b="1" dirty="0"/>
              <a:t>000 </a:t>
            </a:r>
            <a:r>
              <a:rPr lang="cs-CZ" sz="3000" dirty="0" smtClean="0"/>
              <a:t>Kč</a:t>
            </a:r>
          </a:p>
          <a:p>
            <a:r>
              <a:rPr lang="cs-CZ" sz="2800" dirty="0"/>
              <a:t>Projekt = </a:t>
            </a:r>
            <a:r>
              <a:rPr lang="cs-CZ" sz="2800" b="1" dirty="0"/>
              <a:t>výsadba + údržba výsadby</a:t>
            </a:r>
            <a:r>
              <a:rPr lang="cs-CZ" sz="2800" dirty="0"/>
              <a:t> (max. 3 roky nejpozději do 31. 12. </a:t>
            </a:r>
            <a:r>
              <a:rPr lang="cs-CZ" sz="2800" dirty="0" smtClean="0"/>
              <a:t>2023)</a:t>
            </a:r>
            <a:endParaRPr lang="cs-CZ" sz="2800" dirty="0"/>
          </a:p>
          <a:p>
            <a:r>
              <a:rPr lang="cs-CZ" sz="2800" dirty="0"/>
              <a:t>Udržitelnost výstupů projektu </a:t>
            </a:r>
            <a:r>
              <a:rPr lang="cs-CZ" sz="2800" b="1" dirty="0"/>
              <a:t>10 let</a:t>
            </a:r>
          </a:p>
          <a:p>
            <a:endParaRPr lang="cs-CZ" sz="3000" dirty="0"/>
          </a:p>
          <a:p>
            <a:pPr lvl="1"/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9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Podporované aktivity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3143" y="1698171"/>
            <a:ext cx="10744199" cy="470262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cs-CZ" sz="2800" b="1" dirty="0" smtClean="0"/>
              <a:t>Zakládání </a:t>
            </a:r>
            <a:r>
              <a:rPr lang="cs-CZ" sz="2800" b="1" dirty="0"/>
              <a:t>a obnova ploch a prvků veřejné zeleně, včetně funkčních propojení s přírodními plochami prostřednictvím výsadeb či ošetřením stromů a </a:t>
            </a:r>
            <a:r>
              <a:rPr lang="cs-CZ" sz="2800" b="1" dirty="0" smtClean="0"/>
              <a:t>keřů, např.: </a:t>
            </a:r>
            <a:endParaRPr lang="cs-CZ" sz="2800" dirty="0" smtClean="0"/>
          </a:p>
          <a:p>
            <a:r>
              <a:rPr lang="cs-CZ" sz="2800" dirty="0" smtClean="0"/>
              <a:t>městských parků a parkových náměstí, </a:t>
            </a:r>
            <a:r>
              <a:rPr lang="pt-BR" sz="2800" dirty="0" smtClean="0"/>
              <a:t>lesoparků a hájů, </a:t>
            </a:r>
            <a:r>
              <a:rPr lang="cs-CZ" sz="2800" dirty="0" smtClean="0"/>
              <a:t>doprovodné zeleně u vodních toků, vytváření </a:t>
            </a:r>
            <a:r>
              <a:rPr lang="cs-CZ" sz="2800" dirty="0" err="1" smtClean="0"/>
              <a:t>průlehů</a:t>
            </a:r>
            <a:r>
              <a:rPr lang="cs-CZ" sz="2800" dirty="0" smtClean="0"/>
              <a:t> se zatravněním, alejí, zeleně podél komunikací, uličních stromořadí, sídlištní zeleně veřejných prostranství (mimo vnitrobloky), zahrad v areálech veřejného občanského vybavení (školy…), zahrad v areálech významných veřejných budov, historických parků (mimo národní kulturní památky), zeleně hřbitovů, zeleně dětských hřišť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681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99160"/>
          </a:xfrm>
        </p:spPr>
        <p:txBody>
          <a:bodyPr/>
          <a:lstStyle/>
          <a:p>
            <a:r>
              <a:rPr lang="cs-CZ" b="1" dirty="0" smtClean="0"/>
              <a:t>Součást realizace zeleně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496" y="1508760"/>
            <a:ext cx="10476375" cy="458724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obnova </a:t>
            </a:r>
            <a:r>
              <a:rPr lang="cs-CZ" sz="2800" dirty="0"/>
              <a:t>a zakládání doprovodných vodních prvků a ploch přírodě blízkého charakteru, vytváření vodních a mokřadních biotopů, prostorově začleněných a funkčně provázaných s realizovanými plochami zeleně, které zároveň zvyšují retenční potenciál sídelního prostředí a zpomalují odtok srážkové </a:t>
            </a:r>
            <a:r>
              <a:rPr lang="cs-CZ" sz="2800" dirty="0" smtClean="0"/>
              <a:t>vody</a:t>
            </a:r>
          </a:p>
          <a:p>
            <a:r>
              <a:rPr lang="cs-CZ" sz="2800" dirty="0"/>
              <a:t>jako součást realizace zeleně opatření na podporu </a:t>
            </a:r>
            <a:r>
              <a:rPr lang="cs-CZ" sz="2800" dirty="0" smtClean="0"/>
              <a:t>biodiverzity</a:t>
            </a:r>
          </a:p>
          <a:p>
            <a:r>
              <a:rPr lang="cs-CZ" sz="2800" dirty="0"/>
              <a:t>doplnění bylinného </a:t>
            </a:r>
            <a:r>
              <a:rPr lang="cs-CZ" sz="2800" dirty="0" smtClean="0"/>
              <a:t>patra</a:t>
            </a:r>
          </a:p>
          <a:p>
            <a:r>
              <a:rPr lang="cs-CZ" sz="2800" dirty="0"/>
              <a:t>pořízení a instalace nového, či rekonstrukce stávajícího </a:t>
            </a:r>
            <a:r>
              <a:rPr lang="cs-CZ" sz="2800" dirty="0" smtClean="0"/>
              <a:t>mobiliáře</a:t>
            </a:r>
          </a:p>
          <a:p>
            <a:r>
              <a:rPr lang="cs-CZ" sz="2800" dirty="0"/>
              <a:t>přeměna ploch, které funkčně propojují prvky veřejné zeleně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46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16864"/>
          </a:xfrm>
        </p:spPr>
        <p:txBody>
          <a:bodyPr/>
          <a:lstStyle/>
          <a:p>
            <a:r>
              <a:rPr lang="cs-CZ" b="1" dirty="0" smtClean="0"/>
              <a:t>Způsobilé výdaje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7512" y="1426464"/>
            <a:ext cx="10817352" cy="46695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Výsadby </a:t>
            </a:r>
            <a:r>
              <a:rPr lang="cs-CZ" sz="2400" dirty="0"/>
              <a:t>dřevin </a:t>
            </a:r>
            <a:r>
              <a:rPr lang="cs-CZ" sz="2400" dirty="0" smtClean="0"/>
              <a:t>Ochranu </a:t>
            </a:r>
            <a:r>
              <a:rPr lang="cs-CZ" sz="2400" dirty="0"/>
              <a:t>a ošetření stávajících stromů </a:t>
            </a:r>
          </a:p>
          <a:p>
            <a:r>
              <a:rPr lang="cs-CZ" sz="2400" dirty="0" smtClean="0"/>
              <a:t>Kácení </a:t>
            </a:r>
            <a:r>
              <a:rPr lang="cs-CZ" sz="2400" dirty="0"/>
              <a:t>dřevin </a:t>
            </a:r>
            <a:endParaRPr lang="cs-CZ" sz="2400" dirty="0" smtClean="0"/>
          </a:p>
          <a:p>
            <a:r>
              <a:rPr lang="cs-CZ" sz="2400" dirty="0" smtClean="0"/>
              <a:t>Výdaje </a:t>
            </a:r>
            <a:r>
              <a:rPr lang="cs-CZ" sz="2400" dirty="0"/>
              <a:t>na následnou péči o dřeviny po dobu tří let po ukončení realizace </a:t>
            </a:r>
            <a:r>
              <a:rPr lang="cs-CZ" sz="2400" dirty="0" smtClean="0"/>
              <a:t>projektu</a:t>
            </a:r>
          </a:p>
          <a:p>
            <a:r>
              <a:rPr lang="cs-CZ" sz="2400" dirty="0" smtClean="0"/>
              <a:t>Zakládání </a:t>
            </a:r>
            <a:r>
              <a:rPr lang="cs-CZ" sz="2400" dirty="0"/>
              <a:t>doprovodných vodních prvků a ploch přírodě blízkého charakteru, vytváření vodních a mokřadních biotopů, prostorově začleněných a funkčně provázaných s realizovanými plochami zeleně, které zároveň zvyšují retenční potenciál sídelního prostředí a zpomalují odtok srážkové vody </a:t>
            </a:r>
            <a:r>
              <a:rPr lang="cs-CZ" sz="2400" dirty="0" smtClean="0"/>
              <a:t> - max. 10 </a:t>
            </a:r>
            <a:r>
              <a:rPr lang="cs-CZ" sz="2400" dirty="0"/>
              <a:t>% ze způsobilých výdajů na realizaci zeleně </a:t>
            </a:r>
            <a:endParaRPr lang="cs-CZ" sz="2400" dirty="0" smtClean="0"/>
          </a:p>
          <a:p>
            <a:r>
              <a:rPr lang="cs-CZ" sz="2400" dirty="0" smtClean="0"/>
              <a:t>Pořízení </a:t>
            </a:r>
            <a:r>
              <a:rPr lang="cs-CZ" sz="2400" dirty="0"/>
              <a:t>a </a:t>
            </a:r>
            <a:r>
              <a:rPr lang="cs-CZ" sz="2400" dirty="0" smtClean="0"/>
              <a:t>instalace </a:t>
            </a:r>
            <a:r>
              <a:rPr lang="cs-CZ" sz="2400" dirty="0"/>
              <a:t>nového, či rekonstrukci stávajícího mobiliáře </a:t>
            </a:r>
            <a:r>
              <a:rPr lang="cs-CZ" sz="2400" dirty="0" smtClean="0"/>
              <a:t>– max. 20 </a:t>
            </a:r>
            <a:r>
              <a:rPr lang="cs-CZ" sz="2400" dirty="0"/>
              <a:t>% </a:t>
            </a:r>
            <a:r>
              <a:rPr lang="cs-CZ" sz="2400" dirty="0" smtClean="0"/>
              <a:t>způsobilých </a:t>
            </a:r>
            <a:r>
              <a:rPr lang="cs-CZ" sz="2400" dirty="0"/>
              <a:t>výdajů na realizaci </a:t>
            </a:r>
            <a:r>
              <a:rPr lang="cs-CZ" sz="2400" dirty="0" smtClean="0"/>
              <a:t>zeleně</a:t>
            </a:r>
          </a:p>
          <a:p>
            <a:r>
              <a:rPr lang="cs-CZ" sz="2400" dirty="0" smtClean="0"/>
              <a:t>Opatření </a:t>
            </a:r>
            <a:r>
              <a:rPr lang="cs-CZ" sz="2400" dirty="0"/>
              <a:t>na podporu </a:t>
            </a:r>
            <a:r>
              <a:rPr lang="cs-CZ" sz="2400" dirty="0" smtClean="0"/>
              <a:t>biodiverzity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519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9001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</a:t>
            </a:r>
            <a:r>
              <a:rPr lang="cs-CZ" b="1" dirty="0" smtClean="0"/>
              <a:t>áležitosti </a:t>
            </a:r>
            <a:r>
              <a:rPr lang="cs-CZ" b="1" dirty="0"/>
              <a:t>projektové dokumentace </a:t>
            </a:r>
            <a:r>
              <a:rPr lang="cs-CZ" dirty="0"/>
              <a:t>	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0486" y="1143000"/>
            <a:ext cx="10395385" cy="5129784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Průvodní </a:t>
            </a:r>
            <a:r>
              <a:rPr lang="cs-CZ" sz="2800" dirty="0"/>
              <a:t>zpráva </a:t>
            </a:r>
          </a:p>
          <a:p>
            <a:r>
              <a:rPr lang="cs-CZ" sz="2800" dirty="0" smtClean="0"/>
              <a:t>Biologické </a:t>
            </a:r>
            <a:r>
              <a:rPr lang="cs-CZ" sz="2800" dirty="0"/>
              <a:t>posouzení </a:t>
            </a:r>
          </a:p>
          <a:p>
            <a:r>
              <a:rPr lang="cs-CZ" sz="2800" dirty="0" smtClean="0"/>
              <a:t>Dostatečné </a:t>
            </a:r>
            <a:r>
              <a:rPr lang="cs-CZ" sz="2800" dirty="0"/>
              <a:t>zhodnocení </a:t>
            </a:r>
            <a:r>
              <a:rPr lang="cs-CZ" sz="2800" dirty="0" smtClean="0"/>
              <a:t>stávajícího </a:t>
            </a:r>
            <a:r>
              <a:rPr lang="cs-CZ" sz="2800" dirty="0"/>
              <a:t>stavu </a:t>
            </a:r>
          </a:p>
          <a:p>
            <a:r>
              <a:rPr lang="cs-CZ" sz="2800" dirty="0" smtClean="0"/>
              <a:t>Inventarizace </a:t>
            </a:r>
            <a:r>
              <a:rPr lang="cs-CZ" sz="2800" dirty="0"/>
              <a:t>(soupis) </a:t>
            </a:r>
            <a:r>
              <a:rPr lang="cs-CZ" sz="2800" dirty="0" smtClean="0"/>
              <a:t>dřevin</a:t>
            </a:r>
            <a:endParaRPr lang="cs-CZ" sz="2800" dirty="0"/>
          </a:p>
          <a:p>
            <a:r>
              <a:rPr lang="cs-CZ" sz="2800" dirty="0" smtClean="0"/>
              <a:t>Návrh </a:t>
            </a:r>
            <a:r>
              <a:rPr lang="cs-CZ" sz="2800" dirty="0"/>
              <a:t>péče o výsadby dřevin po dobu udržitelnosti (tzn. 10 let</a:t>
            </a:r>
            <a:r>
              <a:rPr lang="cs-CZ" sz="2800" dirty="0" smtClean="0"/>
              <a:t>.)</a:t>
            </a:r>
          </a:p>
          <a:p>
            <a:r>
              <a:rPr lang="cs-CZ" sz="2800" dirty="0" smtClean="0"/>
              <a:t>Podrobný </a:t>
            </a:r>
            <a:r>
              <a:rPr lang="cs-CZ" sz="2800" dirty="0"/>
              <a:t>situační výkres navrhovaného řešení v měřítku 1 : 200 </a:t>
            </a:r>
            <a:r>
              <a:rPr lang="cs-CZ" sz="2800" dirty="0" smtClean="0"/>
              <a:t>                až </a:t>
            </a:r>
            <a:r>
              <a:rPr lang="cs-CZ" sz="2800" dirty="0"/>
              <a:t>1 : 2000 </a:t>
            </a:r>
          </a:p>
          <a:p>
            <a:r>
              <a:rPr lang="cs-CZ" sz="2800" dirty="0" smtClean="0"/>
              <a:t>Přehledný </a:t>
            </a:r>
            <a:r>
              <a:rPr lang="cs-CZ" sz="2800" dirty="0"/>
              <a:t>položkový </a:t>
            </a:r>
            <a:r>
              <a:rPr lang="cs-CZ" sz="2800" dirty="0" smtClean="0"/>
              <a:t>rozpočet</a:t>
            </a:r>
          </a:p>
          <a:p>
            <a:r>
              <a:rPr lang="cs-CZ" sz="2800" dirty="0" smtClean="0"/>
              <a:t>Zákres </a:t>
            </a:r>
            <a:r>
              <a:rPr lang="cs-CZ" sz="2800" dirty="0"/>
              <a:t>dotčených inženýrských sítí. </a:t>
            </a:r>
          </a:p>
          <a:p>
            <a:r>
              <a:rPr lang="cs-CZ" sz="2800" dirty="0" smtClean="0"/>
              <a:t>Předpokládaný </a:t>
            </a:r>
            <a:r>
              <a:rPr lang="cs-CZ" sz="2800" dirty="0"/>
              <a:t>harmonogram prací s popisem realizace a následné péče </a:t>
            </a:r>
            <a:r>
              <a:rPr lang="cs-CZ" sz="2400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274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Přílohy výzvy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2130" y="1698171"/>
            <a:ext cx="10842170" cy="4751615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Pravidla </a:t>
            </a:r>
            <a:r>
              <a:rPr lang="cs-CZ" sz="2400" dirty="0"/>
              <a:t>pro žadatele a příjemce podpory z OPŽP 2014 – 2020, verze 23. Odkaz na elektronickou verzi: </a:t>
            </a:r>
            <a:r>
              <a:rPr lang="cs-CZ" sz="2400" u="sng" dirty="0"/>
              <a:t>https://www.opzp.cz/dokumenty/detail/?id=674</a:t>
            </a:r>
            <a:r>
              <a:rPr lang="cs-CZ" sz="2400" i="1" dirty="0"/>
              <a:t> </a:t>
            </a:r>
            <a:endParaRPr lang="cs-CZ" sz="2400" dirty="0"/>
          </a:p>
          <a:p>
            <a:r>
              <a:rPr lang="cs-CZ" sz="2400" dirty="0" smtClean="0"/>
              <a:t>Kritéria </a:t>
            </a:r>
            <a:r>
              <a:rPr lang="cs-CZ" sz="2400" dirty="0"/>
              <a:t>pro hodnocení žádostí</a:t>
            </a:r>
          </a:p>
          <a:p>
            <a:r>
              <a:rPr lang="cs-CZ" sz="2400" dirty="0" smtClean="0"/>
              <a:t>Náklady </a:t>
            </a:r>
            <a:r>
              <a:rPr lang="cs-CZ" sz="2400" dirty="0"/>
              <a:t>obvyklých opatření MŽP</a:t>
            </a:r>
          </a:p>
          <a:p>
            <a:r>
              <a:rPr lang="cs-CZ" sz="2400" dirty="0" smtClean="0"/>
              <a:t>Metodika </a:t>
            </a:r>
            <a:r>
              <a:rPr lang="cs-CZ" sz="2400" dirty="0"/>
              <a:t>přímých a nepřímých nákladů z oblasti osobních a režijních výdajů v OPŽP 2014 – 2020</a:t>
            </a:r>
          </a:p>
          <a:p>
            <a:r>
              <a:rPr lang="cs-CZ" sz="2400" dirty="0" smtClean="0"/>
              <a:t>Standard </a:t>
            </a:r>
            <a:r>
              <a:rPr lang="cs-CZ" sz="2400" dirty="0"/>
              <a:t>AOPK SPPK A02 001 Výsadba stromů</a:t>
            </a:r>
          </a:p>
          <a:p>
            <a:r>
              <a:rPr lang="cs-CZ" sz="2400" dirty="0" smtClean="0"/>
              <a:t>Standard </a:t>
            </a:r>
            <a:r>
              <a:rPr lang="cs-CZ" sz="2400" dirty="0"/>
              <a:t>AOPK SPPK C02 003 Funkční výsadby ovocných dřevin v zemědělské krajině</a:t>
            </a:r>
          </a:p>
          <a:p>
            <a:r>
              <a:rPr lang="cs-CZ" sz="2400" dirty="0" smtClean="0"/>
              <a:t>Standard </a:t>
            </a:r>
            <a:r>
              <a:rPr lang="cs-CZ" sz="2400" dirty="0"/>
              <a:t>AOPK SPPK C02 007 Krajinné trávníky</a:t>
            </a:r>
          </a:p>
          <a:p>
            <a:r>
              <a:rPr lang="cs-CZ" sz="2400" dirty="0" smtClean="0"/>
              <a:t>Standard </a:t>
            </a:r>
            <a:r>
              <a:rPr lang="cs-CZ" sz="2400" dirty="0"/>
              <a:t>AOPK SPPK B02 001 Vytváření a obnova tůní</a:t>
            </a:r>
          </a:p>
          <a:p>
            <a:r>
              <a:rPr lang="cs-CZ" sz="2400" dirty="0" smtClean="0"/>
              <a:t>Seznam </a:t>
            </a:r>
            <a:r>
              <a:rPr lang="cs-CZ" sz="2400" dirty="0"/>
              <a:t>doporučených autochtonních </a:t>
            </a:r>
            <a:r>
              <a:rPr lang="cs-CZ" sz="2400" dirty="0" smtClean="0"/>
              <a:t>dřevin</a:t>
            </a:r>
          </a:p>
          <a:p>
            <a:r>
              <a:rPr lang="cs-CZ" sz="2400" dirty="0" smtClean="0"/>
              <a:t>Interní </a:t>
            </a:r>
            <a:r>
              <a:rPr lang="cs-CZ" sz="2400" dirty="0"/>
              <a:t>postupy Místní akční skupiny Hlinecko pro administraci žádostí OPŽP</a:t>
            </a:r>
          </a:p>
        </p:txBody>
      </p:sp>
    </p:spTree>
    <p:extLst>
      <p:ext uri="{BB962C8B-B14F-4D97-AF65-F5344CB8AC3E}">
        <p14:creationId xmlns:p14="http://schemas.microsoft.com/office/powerpoint/2010/main" val="220624407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áklad">
  <a:themeElements>
    <a:clrScheme name="Základ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Zasedací místnost Ion</Template>
  <TotalTime>2560</TotalTime>
  <Words>750</Words>
  <Application>Microsoft Office PowerPoint</Application>
  <PresentationFormat>Širokoúhlá obrazovka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Calibri</vt:lpstr>
      <vt:lpstr>Calibri Light</vt:lpstr>
      <vt:lpstr>Corbel</vt:lpstr>
      <vt:lpstr>Wingdings 2</vt:lpstr>
      <vt:lpstr>HDOfficeLightV0</vt:lpstr>
      <vt:lpstr>Základ</vt:lpstr>
      <vt:lpstr>Prezentace aplikace PowerPoint</vt:lpstr>
      <vt:lpstr>Výzva Realizace sídelní zeleně </vt:lpstr>
      <vt:lpstr>Výzva Realizace sídelní zeleně </vt:lpstr>
      <vt:lpstr>Výzva Realizace sídelní zeleně</vt:lpstr>
      <vt:lpstr>Podporované aktivity</vt:lpstr>
      <vt:lpstr>Součást realizace zeleně</vt:lpstr>
      <vt:lpstr>Způsobilé výdaje</vt:lpstr>
      <vt:lpstr>Náležitosti projektové dokumentace   </vt:lpstr>
      <vt:lpstr>Přílohy výzvy</vt:lpstr>
      <vt:lpstr>Způsob hodnocení žádostí o podporu</vt:lpstr>
      <vt:lpstr>Kritéria hodnocení žádosti</vt:lpstr>
      <vt:lpstr>Doporučení</vt:lpstr>
      <vt:lpstr>Doporučení</vt:lpstr>
      <vt:lpstr>Děkuji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ve výzvách IROP MAS Hlinecko</dc:title>
  <dc:creator>Lenka</dc:creator>
  <cp:lastModifiedBy>Lenka</cp:lastModifiedBy>
  <cp:revision>50</cp:revision>
  <dcterms:created xsi:type="dcterms:W3CDTF">2019-01-16T16:33:04Z</dcterms:created>
  <dcterms:modified xsi:type="dcterms:W3CDTF">2019-11-27T12:15:16Z</dcterms:modified>
</cp:coreProperties>
</file>